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8" r:id="rId2"/>
    <p:sldId id="257" r:id="rId3"/>
    <p:sldId id="258" r:id="rId4"/>
    <p:sldId id="259" r:id="rId5"/>
    <p:sldId id="261" r:id="rId6"/>
    <p:sldId id="263" r:id="rId7"/>
    <p:sldId id="260" r:id="rId8"/>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C138C0-AD42-4522-91E7-8616B5266FCA}" type="datetimeFigureOut">
              <a:rPr lang="es-ES" smtClean="0"/>
              <a:t>08/10/2025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798D7C-40BB-41A3-BB64-8C07FF490517}" type="slidenum">
              <a:rPr lang="es-ES" smtClean="0"/>
              <a:t>‹Nº›</a:t>
            </a:fld>
            <a:endParaRPr lang="es-ES"/>
          </a:p>
        </p:txBody>
      </p:sp>
    </p:spTree>
    <p:extLst>
      <p:ext uri="{BB962C8B-B14F-4D97-AF65-F5344CB8AC3E}">
        <p14:creationId xmlns:p14="http://schemas.microsoft.com/office/powerpoint/2010/main" val="19692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0909E6-4FD5-449B-938E-8FE1DD2E6C2B}" type="slidenum">
              <a:rPr lang="es-ES" smtClean="0"/>
              <a:t>1</a:t>
            </a:fld>
            <a:endParaRPr lang="es-ES" dirty="0"/>
          </a:p>
        </p:txBody>
      </p:sp>
    </p:spTree>
    <p:extLst>
      <p:ext uri="{BB962C8B-B14F-4D97-AF65-F5344CB8AC3E}">
        <p14:creationId xmlns:p14="http://schemas.microsoft.com/office/powerpoint/2010/main" val="9550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21D76-7EA8-4F22-45FB-6041DDD7A6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6ACBA2-6C5D-406F-D580-33D30386A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A5BFA9-26C5-79EB-8C6A-326AA1BA5635}"/>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5" name="Marcador de pie de página 4">
            <a:extLst>
              <a:ext uri="{FF2B5EF4-FFF2-40B4-BE49-F238E27FC236}">
                <a16:creationId xmlns:a16="http://schemas.microsoft.com/office/drawing/2014/main" id="{E99F6DEB-2C23-E02F-0212-0D9E56B4D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A9CEE4-B6FD-E427-5E13-A32A997BE53F}"/>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181494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28D05-30EE-9620-9EC7-37A5ED7345A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CB9DF9-DAE0-615A-CC24-2A6C050565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E4C990-BC6F-4FCC-7879-4BA769E317DC}"/>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5" name="Marcador de pie de página 4">
            <a:extLst>
              <a:ext uri="{FF2B5EF4-FFF2-40B4-BE49-F238E27FC236}">
                <a16:creationId xmlns:a16="http://schemas.microsoft.com/office/drawing/2014/main" id="{BABC616E-3108-7F26-9309-2494D8BFF8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2492E8-3CD5-694B-4A90-0295CD62C861}"/>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53010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87684F-EA56-B483-D6B7-5428884783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7304B2-506C-F12C-8E22-56D569246E6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EAF6C5-5D2E-9811-4F45-22F0F6BC0AA6}"/>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5" name="Marcador de pie de página 4">
            <a:extLst>
              <a:ext uri="{FF2B5EF4-FFF2-40B4-BE49-F238E27FC236}">
                <a16:creationId xmlns:a16="http://schemas.microsoft.com/office/drawing/2014/main" id="{42780075-6AA6-9B83-9828-247AB1BBFC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D9FAC6-BBA1-5DBA-78FF-5C759BEFCE94}"/>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116476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4C85F-7DF5-BC23-91C9-B5F0D993192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D4AE52-11BC-58BB-3964-4C59E2F21D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AD4E2ED-3F01-1304-B8E7-5ED6C7C4EA90}"/>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5" name="Marcador de pie de página 4">
            <a:extLst>
              <a:ext uri="{FF2B5EF4-FFF2-40B4-BE49-F238E27FC236}">
                <a16:creationId xmlns:a16="http://schemas.microsoft.com/office/drawing/2014/main" id="{F7B80638-0C80-3A30-D521-FC607302C8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4067DC-0AC9-FAEE-3444-A6FEB415223A}"/>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4724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4D492-D07D-0498-5DB8-F62878F68E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C32B01-0C42-65E4-6809-BE2E6EE54F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055C5E-53F1-BBFD-82EB-2534B130F7A3}"/>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5" name="Marcador de pie de página 4">
            <a:extLst>
              <a:ext uri="{FF2B5EF4-FFF2-40B4-BE49-F238E27FC236}">
                <a16:creationId xmlns:a16="http://schemas.microsoft.com/office/drawing/2014/main" id="{06B074BB-5C66-8BBC-A97C-1428BE11FD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C1B543-B5A8-782F-6754-3CBFC660E75A}"/>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262558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4CA8C-3C20-D9DB-B1B8-5BD17AA66F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D11D7DF-C85C-E272-BD64-1A5E2984AA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EBCF4F-D4FE-D8EA-CCB7-DACEC0CC29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F2BD16C-2FE7-BA79-0A5E-6491FF22784C}"/>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6" name="Marcador de pie de página 5">
            <a:extLst>
              <a:ext uri="{FF2B5EF4-FFF2-40B4-BE49-F238E27FC236}">
                <a16:creationId xmlns:a16="http://schemas.microsoft.com/office/drawing/2014/main" id="{01CDCB1E-6410-6E61-3FC6-22FAF3247C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1CA9495-A74C-3704-1E81-12744C8DD5C5}"/>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257810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101E0-5D68-A2E9-CCA3-81885C6D741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3403E-9C36-13D9-0A6E-F7B4D8601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28ED90-C22A-98B0-050F-6CD2B75D7DE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9F9A088-838D-9635-CACB-FB70E8F72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E57714-46DA-B134-89B8-A3A966CCD3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6E64069-0D38-532E-74DD-20BE8233386C}"/>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8" name="Marcador de pie de página 7">
            <a:extLst>
              <a:ext uri="{FF2B5EF4-FFF2-40B4-BE49-F238E27FC236}">
                <a16:creationId xmlns:a16="http://schemas.microsoft.com/office/drawing/2014/main" id="{E4E2AF60-CDD5-462E-FFC1-D89B9A73CEB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99E5AF-9D09-6317-A9F8-5C6924E50C38}"/>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216929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7C66E-0728-4223-802C-32DF94F67AE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0BF8568-349C-13DE-CC1F-43CC99726CC1}"/>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4" name="Marcador de pie de página 3">
            <a:extLst>
              <a:ext uri="{FF2B5EF4-FFF2-40B4-BE49-F238E27FC236}">
                <a16:creationId xmlns:a16="http://schemas.microsoft.com/office/drawing/2014/main" id="{8A149667-9158-A040-090D-6F64A0231CF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D8FDA95-8766-6A1F-919E-78BD0C4BC965}"/>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152818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94FA53-ED05-CD78-9F6A-699DB81206F2}"/>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3" name="Marcador de pie de página 2">
            <a:extLst>
              <a:ext uri="{FF2B5EF4-FFF2-40B4-BE49-F238E27FC236}">
                <a16:creationId xmlns:a16="http://schemas.microsoft.com/office/drawing/2014/main" id="{6F8635DF-2082-8EA8-F5A2-CCCB4BAAE4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9235D9-AD14-5BC3-9377-6A79184AE895}"/>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259573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8EF99-1A0C-31A5-7AE4-11D817CE5B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F80F5C-A78F-F5CB-1743-D3028B57A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0863294-E253-A322-DCE5-F0A8A94A6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500F23-87F2-0431-30E3-F2DC48C46D19}"/>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6" name="Marcador de pie de página 5">
            <a:extLst>
              <a:ext uri="{FF2B5EF4-FFF2-40B4-BE49-F238E27FC236}">
                <a16:creationId xmlns:a16="http://schemas.microsoft.com/office/drawing/2014/main" id="{9D23B3C0-4D1A-2173-4586-84AD25F573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772EB6D-39A7-A6B0-2C65-54CE5CF61E0E}"/>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106849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BD790-0D21-8E57-D428-F4C09BFCC2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249DA32-EF14-5D64-2800-CC4AC6514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3465956-690B-0E9C-FE69-1B6851F8B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D54F73-AF67-883B-BAC1-FE4B5D64593D}"/>
              </a:ext>
            </a:extLst>
          </p:cNvPr>
          <p:cNvSpPr>
            <a:spLocks noGrp="1"/>
          </p:cNvSpPr>
          <p:nvPr>
            <p:ph type="dt" sz="half" idx="10"/>
          </p:nvPr>
        </p:nvSpPr>
        <p:spPr/>
        <p:txBody>
          <a:bodyPr/>
          <a:lstStyle/>
          <a:p>
            <a:fld id="{485E230D-1B11-40C9-9B22-7774A88FDAE2}" type="datetimeFigureOut">
              <a:rPr lang="es-ES" smtClean="0"/>
              <a:t>08/10/2025</a:t>
            </a:fld>
            <a:endParaRPr lang="es-ES"/>
          </a:p>
        </p:txBody>
      </p:sp>
      <p:sp>
        <p:nvSpPr>
          <p:cNvPr id="6" name="Marcador de pie de página 5">
            <a:extLst>
              <a:ext uri="{FF2B5EF4-FFF2-40B4-BE49-F238E27FC236}">
                <a16:creationId xmlns:a16="http://schemas.microsoft.com/office/drawing/2014/main" id="{2A856832-5813-B4C3-509F-5971CC53CC7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0E513B-F614-B618-D71A-F52A49A1C93F}"/>
              </a:ext>
            </a:extLst>
          </p:cNvPr>
          <p:cNvSpPr>
            <a:spLocks noGrp="1"/>
          </p:cNvSpPr>
          <p:nvPr>
            <p:ph type="sldNum" sz="quarter" idx="12"/>
          </p:nvPr>
        </p:nvSpPr>
        <p:spPr/>
        <p:txBody>
          <a:bodyPr/>
          <a:lstStyle/>
          <a:p>
            <a:fld id="{0D480BDE-0997-494C-A475-B1D5636DD2EF}" type="slidenum">
              <a:rPr lang="es-ES" smtClean="0"/>
              <a:t>‹Nº›</a:t>
            </a:fld>
            <a:endParaRPr lang="es-ES"/>
          </a:p>
        </p:txBody>
      </p:sp>
    </p:spTree>
    <p:extLst>
      <p:ext uri="{BB962C8B-B14F-4D97-AF65-F5344CB8AC3E}">
        <p14:creationId xmlns:p14="http://schemas.microsoft.com/office/powerpoint/2010/main" val="59317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9A9A26-B5BB-1208-61C5-C0B846021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17260-D7DA-B11E-9F99-508E237C8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140A29-06AF-98D7-6174-5364A0740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5E230D-1B11-40C9-9B22-7774A88FDAE2}" type="datetimeFigureOut">
              <a:rPr lang="es-ES" smtClean="0"/>
              <a:t>08/10/2025</a:t>
            </a:fld>
            <a:endParaRPr lang="es-ES"/>
          </a:p>
        </p:txBody>
      </p:sp>
      <p:sp>
        <p:nvSpPr>
          <p:cNvPr id="5" name="Marcador de pie de página 4">
            <a:extLst>
              <a:ext uri="{FF2B5EF4-FFF2-40B4-BE49-F238E27FC236}">
                <a16:creationId xmlns:a16="http://schemas.microsoft.com/office/drawing/2014/main" id="{2744EFB7-A34B-9E1B-241B-A25608E0E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F4B85FA-5224-72EA-C04B-9A9C8715E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480BDE-0997-494C-A475-B1D5636DD2EF}" type="slidenum">
              <a:rPr lang="es-ES" smtClean="0"/>
              <a:t>‹Nº›</a:t>
            </a:fld>
            <a:endParaRPr lang="es-ES"/>
          </a:p>
        </p:txBody>
      </p:sp>
    </p:spTree>
    <p:extLst>
      <p:ext uri="{BB962C8B-B14F-4D97-AF65-F5344CB8AC3E}">
        <p14:creationId xmlns:p14="http://schemas.microsoft.com/office/powerpoint/2010/main" val="4168192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6578167" y="1994289"/>
            <a:ext cx="4956607" cy="2387600"/>
          </a:xfrm>
        </p:spPr>
        <p:txBody>
          <a:bodyPr rtlCol="0" anchor="t">
            <a:normAutofit/>
          </a:bodyPr>
          <a:lstStyle/>
          <a:p>
            <a:br>
              <a:rPr lang="es-ES" sz="2600" dirty="0"/>
            </a:br>
            <a:r>
              <a:rPr lang="es-ES" sz="2600" b="1" dirty="0"/>
              <a:t>Sesión Informativa </a:t>
            </a:r>
            <a:br>
              <a:rPr lang="es-ES" sz="2600" b="1" dirty="0"/>
            </a:br>
            <a:r>
              <a:rPr lang="es-ES" sz="2600" b="1" dirty="0"/>
              <a:t>Fondo Local de Ayuda Humanitaria</a:t>
            </a:r>
            <a:br>
              <a:rPr lang="es-ES" sz="2600" b="1" dirty="0"/>
            </a:br>
            <a:r>
              <a:rPr lang="es-ES" sz="2600" b="1" dirty="0"/>
              <a:t>AECID-CCAA-FEMP</a:t>
            </a:r>
            <a:br>
              <a:rPr lang="es-ES" sz="2600" b="1" dirty="0">
                <a:latin typeface="Calibri" panose="020F0502020204030204" pitchFamily="34" charset="0"/>
                <a:ea typeface="Calibri" panose="020F0502020204030204" pitchFamily="34" charset="0"/>
              </a:rPr>
            </a:br>
            <a:endParaRPr lang="es-ES" sz="2600" b="1" dirty="0"/>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7655991" y="3129829"/>
            <a:ext cx="4036333" cy="1709849"/>
          </a:xfrm>
        </p:spPr>
        <p:txBody>
          <a:bodyPr rtlCol="0" anchor="b">
            <a:normAutofit/>
          </a:bodyPr>
          <a:lstStyle/>
          <a:p>
            <a:pPr algn="l" rtl="0"/>
            <a:r>
              <a:rPr lang="es-ES" sz="2000" dirty="0"/>
              <a:t>    8 Octubre 2025</a:t>
            </a:r>
          </a:p>
        </p:txBody>
      </p:sp>
      <p:sp>
        <p:nvSpPr>
          <p:cNvPr id="38" name="Rectangle 2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Forma&#10;&#10;El contenido generado por IA puede ser incorrecto.">
            <a:extLst>
              <a:ext uri="{FF2B5EF4-FFF2-40B4-BE49-F238E27FC236}">
                <a16:creationId xmlns:a16="http://schemas.microsoft.com/office/drawing/2014/main" id="{64D23A0D-0804-E241-0CBF-B862D170C487}"/>
              </a:ext>
            </a:extLst>
          </p:cNvPr>
          <p:cNvPicPr>
            <a:picLocks noChangeAspect="1"/>
          </p:cNvPicPr>
          <p:nvPr/>
        </p:nvPicPr>
        <p:blipFill>
          <a:blip r:embed="rId3"/>
          <a:stretch>
            <a:fillRect/>
          </a:stretch>
        </p:blipFill>
        <p:spPr>
          <a:xfrm>
            <a:off x="2361024" y="5996639"/>
            <a:ext cx="5536001" cy="816558"/>
          </a:xfrm>
          <a:prstGeom prst="rect">
            <a:avLst/>
          </a:prstGeom>
        </p:spPr>
      </p:pic>
      <p:grpSp>
        <p:nvGrpSpPr>
          <p:cNvPr id="34" name="Group 3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35" name="Rectangle 3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Imagen 9" descr="Logotipo&#10;&#10;El contenido generado por IA puede ser incorrecto.">
            <a:extLst>
              <a:ext uri="{FF2B5EF4-FFF2-40B4-BE49-F238E27FC236}">
                <a16:creationId xmlns:a16="http://schemas.microsoft.com/office/drawing/2014/main" id="{744CA828-7CBA-D141-8650-34E9025B7F28}"/>
              </a:ext>
            </a:extLst>
          </p:cNvPr>
          <p:cNvPicPr>
            <a:picLocks noChangeAspect="1"/>
          </p:cNvPicPr>
          <p:nvPr/>
        </p:nvPicPr>
        <p:blipFill>
          <a:blip r:embed="rId4"/>
          <a:stretch>
            <a:fillRect/>
          </a:stretch>
        </p:blipFill>
        <p:spPr>
          <a:xfrm>
            <a:off x="747165" y="5951836"/>
            <a:ext cx="1415010" cy="858064"/>
          </a:xfrm>
          <a:prstGeom prst="rect">
            <a:avLst/>
          </a:prstGeom>
        </p:spPr>
      </p:pic>
    </p:spTree>
    <p:extLst>
      <p:ext uri="{BB962C8B-B14F-4D97-AF65-F5344CB8AC3E}">
        <p14:creationId xmlns:p14="http://schemas.microsoft.com/office/powerpoint/2010/main" val="19314396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6CAB4F-723E-5349-D85B-95F87299D66A}"/>
              </a:ext>
            </a:extLst>
          </p:cNvPr>
          <p:cNvSpPr>
            <a:spLocks noGrp="1"/>
          </p:cNvSpPr>
          <p:nvPr>
            <p:ph idx="1"/>
          </p:nvPr>
        </p:nvSpPr>
        <p:spPr>
          <a:xfrm>
            <a:off x="971550" y="930275"/>
            <a:ext cx="10515600" cy="4351338"/>
          </a:xfrm>
        </p:spPr>
        <p:txBody>
          <a:bodyPr>
            <a:normAutofit lnSpcReduction="10000"/>
          </a:bodyPr>
          <a:lstStyle/>
          <a:p>
            <a:pPr marL="0" indent="0">
              <a:buNone/>
            </a:pPr>
            <a:r>
              <a:rPr lang="es-ES" u="sng" dirty="0"/>
              <a:t>Antecedentes</a:t>
            </a:r>
          </a:p>
          <a:p>
            <a:pPr marL="457200" lvl="1" indent="0">
              <a:buNone/>
            </a:pPr>
            <a:endParaRPr lang="es-ES" dirty="0"/>
          </a:p>
          <a:p>
            <a:pPr lvl="2"/>
            <a:r>
              <a:rPr lang="es-ES" dirty="0"/>
              <a:t>Convenio de colaboración multinivel =&gt; AECID-CCAA-FEMP</a:t>
            </a:r>
          </a:p>
          <a:p>
            <a:pPr lvl="3"/>
            <a:r>
              <a:rPr lang="es-ES" dirty="0"/>
              <a:t>Socios</a:t>
            </a:r>
          </a:p>
          <a:p>
            <a:pPr marL="1371600" lvl="3" indent="0">
              <a:buNone/>
            </a:pPr>
            <a:endParaRPr lang="es-ES" dirty="0"/>
          </a:p>
          <a:p>
            <a:pPr lvl="2"/>
            <a:r>
              <a:rPr lang="es-ES" dirty="0"/>
              <a:t>Objetivo</a:t>
            </a:r>
          </a:p>
          <a:p>
            <a:pPr marL="914400" lvl="2" indent="0">
              <a:buNone/>
            </a:pPr>
            <a:endParaRPr lang="es-ES" dirty="0"/>
          </a:p>
          <a:p>
            <a:pPr lvl="2"/>
            <a:r>
              <a:rPr lang="es-ES" dirty="0"/>
              <a:t>Destinatarios</a:t>
            </a:r>
          </a:p>
          <a:p>
            <a:pPr lvl="2"/>
            <a:endParaRPr lang="es-ES" dirty="0"/>
          </a:p>
          <a:p>
            <a:pPr lvl="2"/>
            <a:r>
              <a:rPr lang="es-ES" dirty="0"/>
              <a:t>Gobernanza</a:t>
            </a:r>
          </a:p>
          <a:p>
            <a:pPr lvl="3"/>
            <a:r>
              <a:rPr lang="es-ES" dirty="0"/>
              <a:t>Comisión de seguimiento y coordinación</a:t>
            </a:r>
          </a:p>
          <a:p>
            <a:pPr lvl="3"/>
            <a:r>
              <a:rPr lang="es-ES" dirty="0"/>
              <a:t>Grupos de trabajo</a:t>
            </a:r>
          </a:p>
          <a:p>
            <a:pPr lvl="3"/>
            <a:r>
              <a:rPr lang="es-ES" dirty="0"/>
              <a:t>Selección de proyectos</a:t>
            </a:r>
          </a:p>
          <a:p>
            <a:pPr lvl="1"/>
            <a:endParaRPr lang="es-ES" dirty="0"/>
          </a:p>
          <a:p>
            <a:pPr lvl="1"/>
            <a:endParaRPr lang="es-ES" dirty="0"/>
          </a:p>
        </p:txBody>
      </p:sp>
      <p:pic>
        <p:nvPicPr>
          <p:cNvPr id="2" name="Imagen 1" descr="Forma&#10;&#10;El contenido generado por IA puede ser incorrecto.">
            <a:extLst>
              <a:ext uri="{FF2B5EF4-FFF2-40B4-BE49-F238E27FC236}">
                <a16:creationId xmlns:a16="http://schemas.microsoft.com/office/drawing/2014/main" id="{062B2201-0EE4-C8A6-02CB-4109326D16BC}"/>
              </a:ext>
            </a:extLst>
          </p:cNvPr>
          <p:cNvPicPr>
            <a:picLocks noChangeAspect="1"/>
          </p:cNvPicPr>
          <p:nvPr/>
        </p:nvPicPr>
        <p:blipFill>
          <a:blip r:embed="rId2"/>
          <a:stretch>
            <a:fillRect/>
          </a:stretch>
        </p:blipFill>
        <p:spPr>
          <a:xfrm>
            <a:off x="2361024" y="5996639"/>
            <a:ext cx="5536001" cy="816558"/>
          </a:xfrm>
          <a:prstGeom prst="rect">
            <a:avLst/>
          </a:prstGeom>
        </p:spPr>
      </p:pic>
      <p:pic>
        <p:nvPicPr>
          <p:cNvPr id="8" name="Imagen 7" descr="Logotipo&#10;&#10;El contenido generado por IA puede ser incorrecto.">
            <a:extLst>
              <a:ext uri="{FF2B5EF4-FFF2-40B4-BE49-F238E27FC236}">
                <a16:creationId xmlns:a16="http://schemas.microsoft.com/office/drawing/2014/main" id="{74D468F1-C174-40DA-A188-E7A00743EBC3}"/>
              </a:ext>
            </a:extLst>
          </p:cNvPr>
          <p:cNvPicPr>
            <a:picLocks noChangeAspect="1"/>
          </p:cNvPicPr>
          <p:nvPr/>
        </p:nvPicPr>
        <p:blipFill>
          <a:blip r:embed="rId3"/>
          <a:stretch>
            <a:fillRect/>
          </a:stretch>
        </p:blipFill>
        <p:spPr>
          <a:xfrm>
            <a:off x="747165" y="5951836"/>
            <a:ext cx="1415010" cy="858064"/>
          </a:xfrm>
          <a:prstGeom prst="rect">
            <a:avLst/>
          </a:prstGeom>
        </p:spPr>
      </p:pic>
    </p:spTree>
    <p:extLst>
      <p:ext uri="{BB962C8B-B14F-4D97-AF65-F5344CB8AC3E}">
        <p14:creationId xmlns:p14="http://schemas.microsoft.com/office/powerpoint/2010/main" val="235591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61F7-C217-39D3-DF58-55623B2A0B4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F57304-1175-046F-BF1A-FE9B4DB72E3F}"/>
              </a:ext>
            </a:extLst>
          </p:cNvPr>
          <p:cNvSpPr>
            <a:spLocks noGrp="1"/>
          </p:cNvSpPr>
          <p:nvPr>
            <p:ph idx="1"/>
          </p:nvPr>
        </p:nvSpPr>
        <p:spPr>
          <a:xfrm>
            <a:off x="838200" y="768350"/>
            <a:ext cx="10515600" cy="4351338"/>
          </a:xfrm>
        </p:spPr>
        <p:txBody>
          <a:bodyPr>
            <a:normAutofit fontScale="92500" lnSpcReduction="10000"/>
          </a:bodyPr>
          <a:lstStyle/>
          <a:p>
            <a:pPr marL="0" indent="0">
              <a:buNone/>
            </a:pPr>
            <a:r>
              <a:rPr lang="es-ES" u="sng" dirty="0"/>
              <a:t>Fondo de Ayuda Humanitaria local, ¿por qué?</a:t>
            </a:r>
          </a:p>
          <a:p>
            <a:pPr marL="0" indent="0">
              <a:buNone/>
            </a:pPr>
            <a:endParaRPr lang="es-ES" dirty="0"/>
          </a:p>
          <a:p>
            <a:pPr lvl="1" algn="just"/>
            <a:r>
              <a:rPr lang="es-ES" sz="1800" b="1" dirty="0"/>
              <a:t>Centralización y transparencia:</a:t>
            </a:r>
            <a:r>
              <a:rPr lang="es-ES" sz="1800" dirty="0"/>
              <a:t> La FEMP actuará como enlace entre las aportaciones locales y la Oficina de Acción Humanitaria de la AECID, asegurando una gestión clara y trazable.</a:t>
            </a:r>
          </a:p>
          <a:p>
            <a:pPr lvl="1" algn="just"/>
            <a:endParaRPr lang="es-ES" sz="2200" dirty="0"/>
          </a:p>
          <a:p>
            <a:pPr lvl="1" algn="just"/>
            <a:r>
              <a:rPr lang="es-ES" sz="1800" b="1" dirty="0"/>
              <a:t>Colaboración inclusiva:</a:t>
            </a:r>
            <a:r>
              <a:rPr lang="es-ES" sz="1800" dirty="0"/>
              <a:t> Todas las entidades locales, independientemente de su tamaño o recursos, podrán participar, consolidando así un enfoque colectivo.</a:t>
            </a:r>
          </a:p>
          <a:p>
            <a:pPr lvl="1" algn="just"/>
            <a:endParaRPr lang="es-ES" sz="2200" dirty="0"/>
          </a:p>
          <a:p>
            <a:pPr lvl="1" algn="just"/>
            <a:r>
              <a:rPr lang="es-ES" sz="1800" b="1" dirty="0"/>
              <a:t>Criterios de priorización:</a:t>
            </a:r>
            <a:r>
              <a:rPr lang="es-ES" sz="1800" dirty="0"/>
              <a:t> La selección de proyectos se realizará conjuntamente con AECID y las Comunidades Autónomas y la FEMP, priorizando iniciativas alineadas con los Objetivos de Desarrollo Sostenible (ODS), con la Agenda para la Humanidad y el Gran Pacto en su versión Grand </a:t>
            </a:r>
            <a:r>
              <a:rPr lang="es-ES" sz="1800" dirty="0" err="1"/>
              <a:t>Bargain</a:t>
            </a:r>
            <a:r>
              <a:rPr lang="es-ES" sz="1800" dirty="0"/>
              <a:t> 2.0. Deberán estar fundamentadas en los principios humanitarios de humanidad, imparcialidad, neutralidad e independencia. Serán intervenciones orientadas a proteger y salvar vidas, prevenir y aliviar el sufrimiento humano, atender las necesidades básicas e inmediatas de las poblaciones afectadas por crisis humanitarias, desde una perspectiva de reducción de la vulnerabilidad y fortalecimiento de capacidades. </a:t>
            </a:r>
          </a:p>
          <a:p>
            <a:pPr lvl="1" algn="just"/>
            <a:endParaRPr lang="es-ES" sz="2200" dirty="0"/>
          </a:p>
          <a:p>
            <a:endParaRPr lang="es-ES" dirty="0"/>
          </a:p>
          <a:p>
            <a:pPr lvl="1"/>
            <a:endParaRPr lang="es-ES" dirty="0"/>
          </a:p>
          <a:p>
            <a:pPr lvl="1"/>
            <a:endParaRPr lang="es-ES" dirty="0"/>
          </a:p>
        </p:txBody>
      </p:sp>
      <p:pic>
        <p:nvPicPr>
          <p:cNvPr id="2" name="Imagen 1" descr="Forma&#10;&#10;El contenido generado por IA puede ser incorrecto.">
            <a:extLst>
              <a:ext uri="{FF2B5EF4-FFF2-40B4-BE49-F238E27FC236}">
                <a16:creationId xmlns:a16="http://schemas.microsoft.com/office/drawing/2014/main" id="{554D3CA0-7632-7260-28A2-274F441EA2B0}"/>
              </a:ext>
            </a:extLst>
          </p:cNvPr>
          <p:cNvPicPr>
            <a:picLocks noChangeAspect="1"/>
          </p:cNvPicPr>
          <p:nvPr/>
        </p:nvPicPr>
        <p:blipFill>
          <a:blip r:embed="rId2"/>
          <a:stretch>
            <a:fillRect/>
          </a:stretch>
        </p:blipFill>
        <p:spPr>
          <a:xfrm>
            <a:off x="2361024" y="5996639"/>
            <a:ext cx="5536001" cy="816558"/>
          </a:xfrm>
          <a:prstGeom prst="rect">
            <a:avLst/>
          </a:prstGeom>
        </p:spPr>
      </p:pic>
      <p:pic>
        <p:nvPicPr>
          <p:cNvPr id="8" name="Imagen 7" descr="Logotipo&#10;&#10;El contenido generado por IA puede ser incorrecto.">
            <a:extLst>
              <a:ext uri="{FF2B5EF4-FFF2-40B4-BE49-F238E27FC236}">
                <a16:creationId xmlns:a16="http://schemas.microsoft.com/office/drawing/2014/main" id="{CCAC9547-2B44-6A8B-9E54-2BABDDFC50F7}"/>
              </a:ext>
            </a:extLst>
          </p:cNvPr>
          <p:cNvPicPr>
            <a:picLocks noChangeAspect="1"/>
          </p:cNvPicPr>
          <p:nvPr/>
        </p:nvPicPr>
        <p:blipFill>
          <a:blip r:embed="rId3"/>
          <a:stretch>
            <a:fillRect/>
          </a:stretch>
        </p:blipFill>
        <p:spPr>
          <a:xfrm>
            <a:off x="747165" y="5951836"/>
            <a:ext cx="1415010" cy="858064"/>
          </a:xfrm>
          <a:prstGeom prst="rect">
            <a:avLst/>
          </a:prstGeom>
        </p:spPr>
      </p:pic>
    </p:spTree>
    <p:extLst>
      <p:ext uri="{BB962C8B-B14F-4D97-AF65-F5344CB8AC3E}">
        <p14:creationId xmlns:p14="http://schemas.microsoft.com/office/powerpoint/2010/main" val="45081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82A29-5218-6680-525F-058B84F899AA}"/>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DC2F48-1573-2331-D14D-F5238605AEF7}"/>
              </a:ext>
            </a:extLst>
          </p:cNvPr>
          <p:cNvSpPr>
            <a:spLocks noGrp="1"/>
          </p:cNvSpPr>
          <p:nvPr>
            <p:ph idx="1"/>
          </p:nvPr>
        </p:nvSpPr>
        <p:spPr/>
        <p:txBody>
          <a:bodyPr/>
          <a:lstStyle/>
          <a:p>
            <a:endParaRPr lang="es-ES" dirty="0"/>
          </a:p>
          <a:p>
            <a:pPr lvl="1"/>
            <a:endParaRPr lang="es-ES" dirty="0"/>
          </a:p>
          <a:p>
            <a:pPr lvl="1"/>
            <a:endParaRPr lang="es-ES" dirty="0"/>
          </a:p>
        </p:txBody>
      </p:sp>
      <p:sp>
        <p:nvSpPr>
          <p:cNvPr id="8" name="CuadroTexto 7">
            <a:extLst>
              <a:ext uri="{FF2B5EF4-FFF2-40B4-BE49-F238E27FC236}">
                <a16:creationId xmlns:a16="http://schemas.microsoft.com/office/drawing/2014/main" id="{67C1FD59-D1D0-3D57-0DFF-AB18799AEAC6}"/>
              </a:ext>
            </a:extLst>
          </p:cNvPr>
          <p:cNvSpPr txBox="1"/>
          <p:nvPr/>
        </p:nvSpPr>
        <p:spPr>
          <a:xfrm>
            <a:off x="838200" y="297415"/>
            <a:ext cx="10195329" cy="3616375"/>
          </a:xfrm>
          <a:prstGeom prst="rect">
            <a:avLst/>
          </a:prstGeom>
          <a:noFill/>
        </p:spPr>
        <p:txBody>
          <a:bodyPr wrap="square">
            <a:spAutoFit/>
          </a:bodyPr>
          <a:lstStyle/>
          <a:p>
            <a:r>
              <a:rPr lang="es-ES" sz="2800" u="sng" dirty="0"/>
              <a:t>¿Cómo participar? 1/2</a:t>
            </a:r>
          </a:p>
          <a:p>
            <a:endParaRPr lang="es-ES" b="1" dirty="0"/>
          </a:p>
          <a:p>
            <a:pPr marL="342900" indent="-342900">
              <a:spcBef>
                <a:spcPts val="1200"/>
              </a:spcBef>
              <a:spcAft>
                <a:spcPts val="600"/>
              </a:spcAft>
              <a:buFont typeface="+mj-lt"/>
              <a:buAutoNum type="arabicPeriod"/>
            </a:pPr>
            <a:r>
              <a:rPr lang="es-ES" dirty="0"/>
              <a:t>Trasladar al área de internacional de la FEMP el deseo de formar parte del Fondo por medio del correo </a:t>
            </a:r>
            <a:r>
              <a:rPr lang="es-ES" b="1" dirty="0"/>
              <a:t>internacional@femp.es </a:t>
            </a:r>
            <a:r>
              <a:rPr lang="es-ES" dirty="0"/>
              <a:t>informando del importe con el que desea contribuir.</a:t>
            </a:r>
          </a:p>
          <a:p>
            <a:pPr marL="342900" indent="-342900">
              <a:spcBef>
                <a:spcPts val="1200"/>
              </a:spcBef>
              <a:spcAft>
                <a:spcPts val="600"/>
              </a:spcAft>
              <a:buFont typeface="+mj-lt"/>
              <a:buAutoNum type="arabicPeriod"/>
            </a:pPr>
            <a:r>
              <a:rPr lang="es-ES" dirty="0"/>
              <a:t>La FEMP enviará un documento de aceptación (Anexo1 ), para su firma, con el número de cuenta bancaria al que tendrán que transferir y el concepto de la aportación (antes del 31 de marzo del año siguiente).</a:t>
            </a:r>
          </a:p>
          <a:p>
            <a:pPr>
              <a:spcBef>
                <a:spcPts val="1200"/>
              </a:spcBef>
              <a:spcAft>
                <a:spcPts val="600"/>
              </a:spcAft>
            </a:pPr>
            <a:endParaRPr lang="es-ES" dirty="0"/>
          </a:p>
          <a:p>
            <a:pPr marL="342900" indent="-342900">
              <a:spcBef>
                <a:spcPts val="1200"/>
              </a:spcBef>
              <a:spcAft>
                <a:spcPts val="600"/>
              </a:spcAft>
              <a:buFont typeface="+mj-lt"/>
              <a:buAutoNum type="arabicPeriod"/>
            </a:pPr>
            <a:endParaRPr lang="es-ES" sz="2000" dirty="0"/>
          </a:p>
        </p:txBody>
      </p:sp>
      <p:pic>
        <p:nvPicPr>
          <p:cNvPr id="9" name="Imagen 8">
            <a:extLst>
              <a:ext uri="{FF2B5EF4-FFF2-40B4-BE49-F238E27FC236}">
                <a16:creationId xmlns:a16="http://schemas.microsoft.com/office/drawing/2014/main" id="{E297820C-8B16-6612-303E-26091A7E653E}"/>
              </a:ext>
            </a:extLst>
          </p:cNvPr>
          <p:cNvPicPr>
            <a:picLocks noChangeAspect="1"/>
          </p:cNvPicPr>
          <p:nvPr/>
        </p:nvPicPr>
        <p:blipFill>
          <a:blip r:embed="rId2"/>
          <a:stretch>
            <a:fillRect/>
          </a:stretch>
        </p:blipFill>
        <p:spPr>
          <a:xfrm>
            <a:off x="2773875" y="2678805"/>
            <a:ext cx="3511072" cy="3690753"/>
          </a:xfrm>
          <a:prstGeom prst="rect">
            <a:avLst/>
          </a:prstGeom>
        </p:spPr>
      </p:pic>
      <p:pic>
        <p:nvPicPr>
          <p:cNvPr id="10" name="Imagen 9" descr="Forma&#10;&#10;El contenido generado por IA puede ser incorrecto.">
            <a:extLst>
              <a:ext uri="{FF2B5EF4-FFF2-40B4-BE49-F238E27FC236}">
                <a16:creationId xmlns:a16="http://schemas.microsoft.com/office/drawing/2014/main" id="{A60CFC38-0F73-2F62-88C5-ED9F879B9368}"/>
              </a:ext>
            </a:extLst>
          </p:cNvPr>
          <p:cNvPicPr>
            <a:picLocks noChangeAspect="1"/>
          </p:cNvPicPr>
          <p:nvPr/>
        </p:nvPicPr>
        <p:blipFill>
          <a:blip r:embed="rId3"/>
          <a:stretch>
            <a:fillRect/>
          </a:stretch>
        </p:blipFill>
        <p:spPr>
          <a:xfrm>
            <a:off x="6494874" y="185135"/>
            <a:ext cx="5536001" cy="816558"/>
          </a:xfrm>
          <a:prstGeom prst="rect">
            <a:avLst/>
          </a:prstGeom>
        </p:spPr>
      </p:pic>
      <p:pic>
        <p:nvPicPr>
          <p:cNvPr id="11" name="Imagen 10" descr="Logotipo&#10;&#10;El contenido generado por IA puede ser incorrecto.">
            <a:extLst>
              <a:ext uri="{FF2B5EF4-FFF2-40B4-BE49-F238E27FC236}">
                <a16:creationId xmlns:a16="http://schemas.microsoft.com/office/drawing/2014/main" id="{ACCA52C3-F261-D4BF-A664-97AE4BEB6090}"/>
              </a:ext>
            </a:extLst>
          </p:cNvPr>
          <p:cNvPicPr>
            <a:picLocks noChangeAspect="1"/>
          </p:cNvPicPr>
          <p:nvPr/>
        </p:nvPicPr>
        <p:blipFill>
          <a:blip r:embed="rId4"/>
          <a:stretch>
            <a:fillRect/>
          </a:stretch>
        </p:blipFill>
        <p:spPr>
          <a:xfrm>
            <a:off x="4881015" y="140332"/>
            <a:ext cx="1415010" cy="858064"/>
          </a:xfrm>
          <a:prstGeom prst="rect">
            <a:avLst/>
          </a:prstGeom>
        </p:spPr>
      </p:pic>
    </p:spTree>
    <p:extLst>
      <p:ext uri="{BB962C8B-B14F-4D97-AF65-F5344CB8AC3E}">
        <p14:creationId xmlns:p14="http://schemas.microsoft.com/office/powerpoint/2010/main" val="194830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9140546-2497-0AD5-2548-915D83F972F8}"/>
              </a:ext>
            </a:extLst>
          </p:cNvPr>
          <p:cNvSpPr txBox="1"/>
          <p:nvPr/>
        </p:nvSpPr>
        <p:spPr>
          <a:xfrm>
            <a:off x="1696693" y="1508760"/>
            <a:ext cx="7371907" cy="4970591"/>
          </a:xfrm>
          <a:prstGeom prst="rect">
            <a:avLst/>
          </a:prstGeom>
          <a:noFill/>
        </p:spPr>
        <p:txBody>
          <a:bodyPr wrap="square">
            <a:spAutoFit/>
          </a:bodyPr>
          <a:lstStyle/>
          <a:p>
            <a:r>
              <a:rPr lang="es-ES" sz="2800" u="sng" dirty="0"/>
              <a:t>¿Cómo participar? 2/2</a:t>
            </a:r>
          </a:p>
          <a:p>
            <a:endParaRPr lang="es-ES" sz="2800" dirty="0"/>
          </a:p>
          <a:p>
            <a:pPr algn="just"/>
            <a:r>
              <a:rPr lang="es-ES" dirty="0"/>
              <a:t>3. En el primer trimestre del año se priorizarán  las intervenciones  de NNUU,  llamamientos del Movimiento Internacional de la  Cruz Roja y la Media Luna Roja u otras intervenciones humanitarias,   en consulta con las Entidades Locales participantes del Fondo Local. Se reservará al menos un 30% de los fondos aportados por la AECID, CCAA y las entidades locales, para asignar a emergencias sobrevenidas.</a:t>
            </a:r>
          </a:p>
          <a:p>
            <a:pPr algn="just"/>
            <a:r>
              <a:rPr lang="es-ES" dirty="0"/>
              <a:t> </a:t>
            </a:r>
          </a:p>
          <a:p>
            <a:pPr algn="just"/>
            <a:r>
              <a:rPr lang="es-ES" dirty="0"/>
              <a:t>4. En el ejercicio siguiente, , la FEMP trasladará a cada Entidad colaboradora la certificación de ejecución del gasto que remitirá la AECID a la FEMP y las CCAA.</a:t>
            </a:r>
          </a:p>
          <a:p>
            <a:endParaRPr lang="es-ES" b="1" dirty="0"/>
          </a:p>
          <a:p>
            <a:pPr>
              <a:spcBef>
                <a:spcPts val="1200"/>
              </a:spcBef>
              <a:spcAft>
                <a:spcPts val="600"/>
              </a:spcAft>
            </a:pPr>
            <a:endParaRPr lang="es-ES" dirty="0"/>
          </a:p>
          <a:p>
            <a:pPr marL="342900" indent="-342900">
              <a:spcBef>
                <a:spcPts val="1200"/>
              </a:spcBef>
              <a:spcAft>
                <a:spcPts val="600"/>
              </a:spcAft>
              <a:buFont typeface="+mj-lt"/>
              <a:buAutoNum type="arabicPeriod"/>
            </a:pPr>
            <a:endParaRPr lang="es-ES" sz="2000" dirty="0"/>
          </a:p>
        </p:txBody>
      </p:sp>
      <p:pic>
        <p:nvPicPr>
          <p:cNvPr id="11" name="Imagen 10" descr="Forma&#10;&#10;El contenido generado por IA puede ser incorrecto.">
            <a:extLst>
              <a:ext uri="{FF2B5EF4-FFF2-40B4-BE49-F238E27FC236}">
                <a16:creationId xmlns:a16="http://schemas.microsoft.com/office/drawing/2014/main" id="{314C7D4C-533A-B250-B428-B1C6F6A0A572}"/>
              </a:ext>
            </a:extLst>
          </p:cNvPr>
          <p:cNvPicPr>
            <a:picLocks noChangeAspect="1"/>
          </p:cNvPicPr>
          <p:nvPr/>
        </p:nvPicPr>
        <p:blipFill>
          <a:blip r:embed="rId2"/>
          <a:stretch>
            <a:fillRect/>
          </a:stretch>
        </p:blipFill>
        <p:spPr>
          <a:xfrm>
            <a:off x="3532599" y="148289"/>
            <a:ext cx="5536001" cy="816558"/>
          </a:xfrm>
          <a:prstGeom prst="rect">
            <a:avLst/>
          </a:prstGeom>
        </p:spPr>
      </p:pic>
      <p:pic>
        <p:nvPicPr>
          <p:cNvPr id="12" name="Imagen 11" descr="Logotipo&#10;&#10;El contenido generado por IA puede ser incorrecto.">
            <a:extLst>
              <a:ext uri="{FF2B5EF4-FFF2-40B4-BE49-F238E27FC236}">
                <a16:creationId xmlns:a16="http://schemas.microsoft.com/office/drawing/2014/main" id="{79DCC770-C405-549A-0C0F-668E497FD245}"/>
              </a:ext>
            </a:extLst>
          </p:cNvPr>
          <p:cNvPicPr>
            <a:picLocks noChangeAspect="1"/>
          </p:cNvPicPr>
          <p:nvPr/>
        </p:nvPicPr>
        <p:blipFill>
          <a:blip r:embed="rId3"/>
          <a:stretch>
            <a:fillRect/>
          </a:stretch>
        </p:blipFill>
        <p:spPr>
          <a:xfrm>
            <a:off x="1918740" y="103486"/>
            <a:ext cx="1415010" cy="858064"/>
          </a:xfrm>
          <a:prstGeom prst="rect">
            <a:avLst/>
          </a:prstGeom>
        </p:spPr>
      </p:pic>
    </p:spTree>
    <p:extLst>
      <p:ext uri="{BB962C8B-B14F-4D97-AF65-F5344CB8AC3E}">
        <p14:creationId xmlns:p14="http://schemas.microsoft.com/office/powerpoint/2010/main" val="275313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494FA-328D-6CE8-24DD-2FC4772BBAA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82DE6AC-9F1A-B7C7-48EA-2DD800E696FB}"/>
              </a:ext>
            </a:extLst>
          </p:cNvPr>
          <p:cNvSpPr txBox="1"/>
          <p:nvPr/>
        </p:nvSpPr>
        <p:spPr>
          <a:xfrm>
            <a:off x="1190625" y="1532010"/>
            <a:ext cx="9204725" cy="2708434"/>
          </a:xfrm>
          <a:prstGeom prst="rect">
            <a:avLst/>
          </a:prstGeom>
          <a:noFill/>
        </p:spPr>
        <p:txBody>
          <a:bodyPr wrap="square">
            <a:spAutoFit/>
          </a:bodyPr>
          <a:lstStyle/>
          <a:p>
            <a:r>
              <a:rPr lang="es-ES" sz="2800" u="sng" dirty="0"/>
              <a:t>Modelo de Certificación Económica</a:t>
            </a:r>
          </a:p>
          <a:p>
            <a:endParaRPr lang="es-ES" sz="2800" dirty="0"/>
          </a:p>
          <a:p>
            <a:pPr>
              <a:spcBef>
                <a:spcPts val="1200"/>
              </a:spcBef>
              <a:spcAft>
                <a:spcPts val="600"/>
              </a:spcAft>
            </a:pPr>
            <a:endParaRPr lang="es-ES" dirty="0"/>
          </a:p>
          <a:p>
            <a:endParaRPr lang="es-ES" b="1" dirty="0"/>
          </a:p>
          <a:p>
            <a:pPr>
              <a:spcBef>
                <a:spcPts val="1200"/>
              </a:spcBef>
              <a:spcAft>
                <a:spcPts val="600"/>
              </a:spcAft>
            </a:pPr>
            <a:endParaRPr lang="es-ES" dirty="0"/>
          </a:p>
          <a:p>
            <a:pPr marL="342900" indent="-342900">
              <a:spcBef>
                <a:spcPts val="1200"/>
              </a:spcBef>
              <a:spcAft>
                <a:spcPts val="600"/>
              </a:spcAft>
              <a:buFont typeface="+mj-lt"/>
              <a:buAutoNum type="arabicPeriod"/>
            </a:pPr>
            <a:endParaRPr lang="es-ES" sz="2000" dirty="0"/>
          </a:p>
        </p:txBody>
      </p:sp>
      <p:pic>
        <p:nvPicPr>
          <p:cNvPr id="4" name="Imagen 3">
            <a:extLst>
              <a:ext uri="{FF2B5EF4-FFF2-40B4-BE49-F238E27FC236}">
                <a16:creationId xmlns:a16="http://schemas.microsoft.com/office/drawing/2014/main" id="{43034745-3A45-AF7B-03C3-50FDC564AD92}"/>
              </a:ext>
            </a:extLst>
          </p:cNvPr>
          <p:cNvPicPr>
            <a:picLocks noChangeAspect="1"/>
          </p:cNvPicPr>
          <p:nvPr/>
        </p:nvPicPr>
        <p:blipFill>
          <a:blip r:embed="rId2"/>
          <a:stretch>
            <a:fillRect/>
          </a:stretch>
        </p:blipFill>
        <p:spPr>
          <a:xfrm>
            <a:off x="1582098" y="2010941"/>
            <a:ext cx="3330410" cy="4705350"/>
          </a:xfrm>
          <a:prstGeom prst="rect">
            <a:avLst/>
          </a:prstGeom>
        </p:spPr>
      </p:pic>
      <p:pic>
        <p:nvPicPr>
          <p:cNvPr id="12" name="Imagen 11">
            <a:extLst>
              <a:ext uri="{FF2B5EF4-FFF2-40B4-BE49-F238E27FC236}">
                <a16:creationId xmlns:a16="http://schemas.microsoft.com/office/drawing/2014/main" id="{4F993A0F-6640-1143-B91B-F34385BEC56E}"/>
              </a:ext>
            </a:extLst>
          </p:cNvPr>
          <p:cNvPicPr>
            <a:picLocks noChangeAspect="1"/>
          </p:cNvPicPr>
          <p:nvPr/>
        </p:nvPicPr>
        <p:blipFill>
          <a:blip r:embed="rId3"/>
          <a:stretch>
            <a:fillRect/>
          </a:stretch>
        </p:blipFill>
        <p:spPr>
          <a:xfrm>
            <a:off x="4920533" y="2010941"/>
            <a:ext cx="3714234" cy="4480774"/>
          </a:xfrm>
          <a:prstGeom prst="rect">
            <a:avLst/>
          </a:prstGeom>
        </p:spPr>
      </p:pic>
      <p:pic>
        <p:nvPicPr>
          <p:cNvPr id="13" name="Imagen 12" descr="Forma&#10;&#10;El contenido generado por IA puede ser incorrecto.">
            <a:extLst>
              <a:ext uri="{FF2B5EF4-FFF2-40B4-BE49-F238E27FC236}">
                <a16:creationId xmlns:a16="http://schemas.microsoft.com/office/drawing/2014/main" id="{B50C0F2E-1B39-539C-F967-9F743BDDD394}"/>
              </a:ext>
            </a:extLst>
          </p:cNvPr>
          <p:cNvPicPr>
            <a:picLocks noChangeAspect="1"/>
          </p:cNvPicPr>
          <p:nvPr/>
        </p:nvPicPr>
        <p:blipFill>
          <a:blip r:embed="rId4"/>
          <a:stretch>
            <a:fillRect/>
          </a:stretch>
        </p:blipFill>
        <p:spPr>
          <a:xfrm>
            <a:off x="3098766" y="186512"/>
            <a:ext cx="5536001" cy="816558"/>
          </a:xfrm>
          <a:prstGeom prst="rect">
            <a:avLst/>
          </a:prstGeom>
        </p:spPr>
      </p:pic>
      <p:pic>
        <p:nvPicPr>
          <p:cNvPr id="14" name="Imagen 13" descr="Logotipo&#10;&#10;El contenido generado por IA puede ser incorrecto.">
            <a:extLst>
              <a:ext uri="{FF2B5EF4-FFF2-40B4-BE49-F238E27FC236}">
                <a16:creationId xmlns:a16="http://schemas.microsoft.com/office/drawing/2014/main" id="{7CCD0171-922E-A270-8D64-674EA07E0476}"/>
              </a:ext>
            </a:extLst>
          </p:cNvPr>
          <p:cNvPicPr>
            <a:picLocks noChangeAspect="1"/>
          </p:cNvPicPr>
          <p:nvPr/>
        </p:nvPicPr>
        <p:blipFill>
          <a:blip r:embed="rId5"/>
          <a:stretch>
            <a:fillRect/>
          </a:stretch>
        </p:blipFill>
        <p:spPr>
          <a:xfrm>
            <a:off x="1484907" y="141709"/>
            <a:ext cx="1415010" cy="858064"/>
          </a:xfrm>
          <a:prstGeom prst="rect">
            <a:avLst/>
          </a:prstGeom>
        </p:spPr>
      </p:pic>
    </p:spTree>
    <p:extLst>
      <p:ext uri="{BB962C8B-B14F-4D97-AF65-F5344CB8AC3E}">
        <p14:creationId xmlns:p14="http://schemas.microsoft.com/office/powerpoint/2010/main" val="9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F5A-3870-D694-FDA9-57C6756D63F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09CFC7-A3F1-0E18-4DD8-9FF1D48B4482}"/>
              </a:ext>
            </a:extLst>
          </p:cNvPr>
          <p:cNvSpPr>
            <a:spLocks noGrp="1"/>
          </p:cNvSpPr>
          <p:nvPr>
            <p:ph idx="1"/>
          </p:nvPr>
        </p:nvSpPr>
        <p:spPr>
          <a:xfrm>
            <a:off x="750610" y="1366246"/>
            <a:ext cx="10603190" cy="4923764"/>
          </a:xfrm>
        </p:spPr>
        <p:txBody>
          <a:bodyPr>
            <a:normAutofit fontScale="47500" lnSpcReduction="20000"/>
          </a:bodyPr>
          <a:lstStyle/>
          <a:p>
            <a:pPr marL="0" indent="0">
              <a:buNone/>
            </a:pPr>
            <a:r>
              <a:rPr lang="es-ES" sz="5100" u="sng" dirty="0"/>
              <a:t>Proyectos subvencionados año 2025</a:t>
            </a:r>
          </a:p>
          <a:p>
            <a:pPr marL="0" indent="0">
              <a:buNone/>
            </a:pPr>
            <a:r>
              <a:rPr lang="es-ES" b="1" dirty="0"/>
              <a:t> </a:t>
            </a:r>
            <a:endParaRPr lang="es-ES" sz="3200" dirty="0"/>
          </a:p>
          <a:p>
            <a:pPr lvl="0"/>
            <a:r>
              <a:rPr lang="es-ES" sz="3200" b="1" dirty="0"/>
              <a:t>UNICEF Mauritania</a:t>
            </a:r>
            <a:r>
              <a:rPr lang="es-ES" sz="3200" dirty="0"/>
              <a:t>. Respuesta integrada a la desnutrición aguda grave vinculada a la afluencia de refugiados malienses en las comunas de </a:t>
            </a:r>
            <a:r>
              <a:rPr lang="es-ES" sz="3200" dirty="0" err="1"/>
              <a:t>Bassikounou</a:t>
            </a:r>
            <a:r>
              <a:rPr lang="es-ES" sz="3200" dirty="0"/>
              <a:t>, </a:t>
            </a:r>
            <a:r>
              <a:rPr lang="es-ES" sz="3200" dirty="0" err="1"/>
              <a:t>Fassala</a:t>
            </a:r>
            <a:r>
              <a:rPr lang="es-ES" sz="3200" dirty="0"/>
              <a:t> y </a:t>
            </a:r>
            <a:r>
              <a:rPr lang="es-ES" sz="3200" dirty="0" err="1"/>
              <a:t>Megve</a:t>
            </a:r>
            <a:r>
              <a:rPr lang="es-ES" sz="3200" dirty="0"/>
              <a:t>, en la región mauritana de </a:t>
            </a:r>
            <a:r>
              <a:rPr lang="es-ES" sz="3200" dirty="0" err="1"/>
              <a:t>Hodh</a:t>
            </a:r>
            <a:r>
              <a:rPr lang="es-ES" sz="3200" dirty="0"/>
              <a:t> </a:t>
            </a:r>
            <a:r>
              <a:rPr lang="es-ES" sz="3200" dirty="0" err="1"/>
              <a:t>Chargui</a:t>
            </a:r>
            <a:r>
              <a:rPr lang="es-ES" sz="3200" dirty="0"/>
              <a:t>. 450.000 euros</a:t>
            </a:r>
          </a:p>
          <a:p>
            <a:r>
              <a:rPr lang="es-ES" sz="3200" b="1" dirty="0"/>
              <a:t>PMA Campamentos población saharaui refugiada en Tinduf</a:t>
            </a:r>
            <a:r>
              <a:rPr lang="es-ES" sz="3200" dirty="0"/>
              <a:t>. Contribución a la canasta básica alimentaria 2025. 450.000 euros</a:t>
            </a:r>
          </a:p>
          <a:p>
            <a:r>
              <a:rPr lang="es-ES" sz="3200" b="1" dirty="0"/>
              <a:t>PMA Palestina</a:t>
            </a:r>
            <a:r>
              <a:rPr lang="es-ES" sz="3200" dirty="0"/>
              <a:t>. Ayuda alimentaria de emergencia a las personas afectadas por la inseguridad alimentaria grave a causa del conflicto en la Franja de Gaza. 450.000 euros    </a:t>
            </a:r>
          </a:p>
          <a:p>
            <a:r>
              <a:rPr lang="es-ES" sz="3200" b="1" dirty="0"/>
              <a:t>COADFORPAZ Colombia</a:t>
            </a:r>
            <a:r>
              <a:rPr lang="es-ES" sz="3200" dirty="0"/>
              <a:t>. Fortalecimiento de la atención humanitaria a las comunidades étnicas, mediante mecanismos de respuesta rápida, dirigidos a las comunidades afectadas por la crisis humanitaria derivada del conflicto armado en el departamento del Chocó. 450.000 euros</a:t>
            </a:r>
          </a:p>
          <a:p>
            <a:pPr marL="0" lvl="0" indent="0">
              <a:buNone/>
            </a:pPr>
            <a:endParaRPr lang="es-ES" sz="3200" dirty="0"/>
          </a:p>
          <a:p>
            <a:pPr marL="0" lvl="0" indent="0">
              <a:buNone/>
            </a:pPr>
            <a:r>
              <a:rPr lang="es-ES" sz="3200" dirty="0"/>
              <a:t>Pendientes tras el Fondo de contingencia al no activarse una emergencia:</a:t>
            </a:r>
          </a:p>
          <a:p>
            <a:r>
              <a:rPr lang="es-ES" sz="3200" b="1" dirty="0"/>
              <a:t>FNUAP Mali</a:t>
            </a:r>
            <a:r>
              <a:rPr lang="es-ES" sz="3200" dirty="0"/>
              <a:t>. Respuesta a las necesidades urgentes relacionadas con la violencia de género y violencia sexual que afectan a mujeres y niñas y refuerzo del acceso a los servicios de salud sexual y reproductivos de calidad a las poblaciones desplazadas y de acogida en las zonas más afectadas por el conflicto en Mali.  326.000 euros</a:t>
            </a:r>
          </a:p>
          <a:p>
            <a:r>
              <a:rPr lang="es-ES" sz="3200" dirty="0"/>
              <a:t> </a:t>
            </a:r>
            <a:r>
              <a:rPr lang="es-ES" sz="3200" b="1" dirty="0"/>
              <a:t>UNICEF Haití</a:t>
            </a:r>
            <a:r>
              <a:rPr lang="es-ES" sz="3200" dirty="0"/>
              <a:t>. Prevención del reclutamiento de niños, niñas y adolescentes por parte de grupos armados y apoyo a la liberación y reintegración de los ya enrolados en Haití.  326.000 euros</a:t>
            </a:r>
          </a:p>
          <a:p>
            <a:r>
              <a:rPr lang="es-ES" sz="3200" b="1" dirty="0"/>
              <a:t>OCHA Sudán</a:t>
            </a:r>
            <a:r>
              <a:rPr lang="es-ES" sz="3200" dirty="0"/>
              <a:t>. Apoyo al Fondo Humanitario de OCHA para Sudán, que reserva una parte de su financiación para las ONG locales, que tienen un papel muy importante en la respuesta en el país.326.000 euros</a:t>
            </a:r>
          </a:p>
          <a:p>
            <a:pPr lvl="1"/>
            <a:endParaRPr lang="es-ES" dirty="0"/>
          </a:p>
          <a:p>
            <a:pPr lvl="1"/>
            <a:endParaRPr lang="es-ES" dirty="0"/>
          </a:p>
        </p:txBody>
      </p:sp>
      <p:pic>
        <p:nvPicPr>
          <p:cNvPr id="8" name="Imagen 7" descr="Forma&#10;&#10;El contenido generado por IA puede ser incorrecto.">
            <a:extLst>
              <a:ext uri="{FF2B5EF4-FFF2-40B4-BE49-F238E27FC236}">
                <a16:creationId xmlns:a16="http://schemas.microsoft.com/office/drawing/2014/main" id="{CBD408A8-414D-E360-3595-E4F0877DD422}"/>
              </a:ext>
            </a:extLst>
          </p:cNvPr>
          <p:cNvPicPr>
            <a:picLocks noChangeAspect="1"/>
          </p:cNvPicPr>
          <p:nvPr/>
        </p:nvPicPr>
        <p:blipFill>
          <a:blip r:embed="rId2"/>
          <a:stretch>
            <a:fillRect/>
          </a:stretch>
        </p:blipFill>
        <p:spPr>
          <a:xfrm>
            <a:off x="2751549" y="183761"/>
            <a:ext cx="5536001" cy="816558"/>
          </a:xfrm>
          <a:prstGeom prst="rect">
            <a:avLst/>
          </a:prstGeom>
        </p:spPr>
      </p:pic>
      <p:pic>
        <p:nvPicPr>
          <p:cNvPr id="9" name="Imagen 8" descr="Logotipo&#10;&#10;El contenido generado por IA puede ser incorrecto.">
            <a:extLst>
              <a:ext uri="{FF2B5EF4-FFF2-40B4-BE49-F238E27FC236}">
                <a16:creationId xmlns:a16="http://schemas.microsoft.com/office/drawing/2014/main" id="{3E51FB5F-AE2A-2056-D921-99465FA22CE3}"/>
              </a:ext>
            </a:extLst>
          </p:cNvPr>
          <p:cNvPicPr>
            <a:picLocks noChangeAspect="1"/>
          </p:cNvPicPr>
          <p:nvPr/>
        </p:nvPicPr>
        <p:blipFill>
          <a:blip r:embed="rId3"/>
          <a:stretch>
            <a:fillRect/>
          </a:stretch>
        </p:blipFill>
        <p:spPr>
          <a:xfrm>
            <a:off x="1137690" y="138958"/>
            <a:ext cx="1415010" cy="858064"/>
          </a:xfrm>
          <a:prstGeom prst="rect">
            <a:avLst/>
          </a:prstGeom>
        </p:spPr>
      </p:pic>
    </p:spTree>
    <p:extLst>
      <p:ext uri="{BB962C8B-B14F-4D97-AF65-F5344CB8AC3E}">
        <p14:creationId xmlns:p14="http://schemas.microsoft.com/office/powerpoint/2010/main" val="38439004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674</Words>
  <Application>Microsoft Office PowerPoint</Application>
  <PresentationFormat>Panorámica</PresentationFormat>
  <Paragraphs>51</Paragraphs>
  <Slides>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Aptos Display</vt:lpstr>
      <vt:lpstr>Arial</vt:lpstr>
      <vt:lpstr>Calibri</vt:lpstr>
      <vt:lpstr>Tema de Office</vt:lpstr>
      <vt:lpstr> Sesión Informativa  Fondo Local de Ayuda Humanitaria AECID-CCAA-FEMP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Mercedes Sánchez Salido</dc:creator>
  <cp:lastModifiedBy>Sara Gutiérrez Leiva</cp:lastModifiedBy>
  <cp:revision>14</cp:revision>
  <cp:lastPrinted>2025-10-08T08:03:45Z</cp:lastPrinted>
  <dcterms:created xsi:type="dcterms:W3CDTF">2025-10-07T11:22:30Z</dcterms:created>
  <dcterms:modified xsi:type="dcterms:W3CDTF">2025-10-08T08:26:34Z</dcterms:modified>
</cp:coreProperties>
</file>